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League Spartan" charset="1" panose="00000800000000000000"/>
      <p:regular r:id="rId24"/>
    </p:embeddedFont>
    <p:embeddedFont>
      <p:font typeface="Poppins Medium" charset="1" panose="00000600000000000000"/>
      <p:regular r:id="rId25"/>
    </p:embeddedFont>
    <p:embeddedFont>
      <p:font typeface="Poppins" charset="1" panose="00000500000000000000"/>
      <p:regular r:id="rId26"/>
    </p:embeddedFont>
    <p:embeddedFont>
      <p:font typeface="Poppins Bold" charset="1" panose="00000800000000000000"/>
      <p:regular r:id="rId27"/>
    </p:embeddedFont>
    <p:embeddedFont>
      <p:font typeface="Poppins Semi-Bold" charset="1" panose="00000700000000000000"/>
      <p:regular r:id="rId28"/>
    </p:embeddedFont>
    <p:embeddedFont>
      <p:font typeface="Poppins Light" charset="1" panose="000004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9rcHgzgI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VAG9rcHgzgI.mp4" Type="http://schemas.openxmlformats.org/officeDocument/2006/relationships/video"/><Relationship Id="rId4" Target="../media/VAG9rcHgzgI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https://poly.pizza/u/Quaternius" TargetMode="External" Type="http://schemas.openxmlformats.org/officeDocument/2006/relationships/hyperlink"/><Relationship Id="rId4" Target="https://poly.pizza/u/sirkitree" TargetMode="External" Type="http://schemas.openxmlformats.org/officeDocument/2006/relationships/hyperlink"/><Relationship Id="rId5" Target="../media/image18.png" Type="http://schemas.openxmlformats.org/officeDocument/2006/relationships/image"/><Relationship Id="rId6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160513" y="7770026"/>
            <a:ext cx="1966975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400412" y="354129"/>
            <a:ext cx="1072485" cy="1072485"/>
          </a:xfrm>
          <a:custGeom>
            <a:avLst/>
            <a:gdLst/>
            <a:ahLst/>
            <a:cxnLst/>
            <a:rect r="r" b="b" t="t" l="l"/>
            <a:pathLst>
              <a:path h="1072485" w="1072485">
                <a:moveTo>
                  <a:pt x="0" y="0"/>
                </a:moveTo>
                <a:lnTo>
                  <a:pt x="1072486" y="0"/>
                </a:lnTo>
                <a:lnTo>
                  <a:pt x="1072486" y="1072486"/>
                </a:lnTo>
                <a:lnTo>
                  <a:pt x="0" y="10724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257" t="-8596" r="-12232" b="-1289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81654" y="280705"/>
            <a:ext cx="2639591" cy="1174618"/>
          </a:xfrm>
          <a:custGeom>
            <a:avLst/>
            <a:gdLst/>
            <a:ahLst/>
            <a:cxnLst/>
            <a:rect r="r" b="b" t="t" l="l"/>
            <a:pathLst>
              <a:path h="1174618" w="2639591">
                <a:moveTo>
                  <a:pt x="0" y="0"/>
                </a:moveTo>
                <a:lnTo>
                  <a:pt x="2639590" y="0"/>
                </a:lnTo>
                <a:lnTo>
                  <a:pt x="2639590" y="1174618"/>
                </a:lnTo>
                <a:lnTo>
                  <a:pt x="0" y="11746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922966" y="247476"/>
            <a:ext cx="3168702" cy="1285792"/>
          </a:xfrm>
          <a:custGeom>
            <a:avLst/>
            <a:gdLst/>
            <a:ahLst/>
            <a:cxnLst/>
            <a:rect r="r" b="b" t="t" l="l"/>
            <a:pathLst>
              <a:path h="1285792" w="3168702">
                <a:moveTo>
                  <a:pt x="0" y="0"/>
                </a:moveTo>
                <a:lnTo>
                  <a:pt x="3168702" y="0"/>
                </a:lnTo>
                <a:lnTo>
                  <a:pt x="3168702" y="1285792"/>
                </a:lnTo>
                <a:lnTo>
                  <a:pt x="0" y="12857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77924" y="2834787"/>
            <a:ext cx="14332152" cy="2605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4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Expl</a:t>
            </a:r>
            <a:r>
              <a:rPr lang="en-US" sz="4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oring the Effect of Personalized Virtual Reality</a:t>
            </a:r>
          </a:p>
          <a:p>
            <a:pPr algn="ctr">
              <a:lnSpc>
                <a:spcPts val="7040"/>
              </a:lnSpc>
            </a:pPr>
            <a:r>
              <a:rPr lang="en-US" sz="4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Serious Game for Stroke Rehabilitation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856347" y="6496196"/>
            <a:ext cx="8930907" cy="404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800" spc="-56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RVA 2025/2026 - Final Presentation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78893" y="8506011"/>
            <a:ext cx="4930214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2399" spc="-4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Ana Rita Guimarães - 124362</a:t>
            </a:r>
          </a:p>
          <a:p>
            <a:pPr algn="ctr">
              <a:lnSpc>
                <a:spcPts val="4079"/>
              </a:lnSpc>
            </a:pPr>
            <a:r>
              <a:rPr lang="en-US" sz="2399" spc="-4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David Palricas - 108780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28800" y="1792005"/>
            <a:ext cx="14630400" cy="82296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DEMO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10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USER EVALUATION - TASKS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08686" y="9124474"/>
            <a:ext cx="3050614" cy="55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</a:pPr>
            <a:r>
              <a:rPr lang="en-US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11</a:t>
            </a:r>
          </a:p>
          <a:p>
            <a:pPr algn="r">
              <a:lnSpc>
                <a:spcPts val="2100"/>
              </a:lnSpc>
              <a:spcBef>
                <a:spcPct val="0"/>
              </a:spcBef>
            </a:pPr>
          </a:p>
        </p:txBody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2609542" y="2758873"/>
          <a:ext cx="13068916" cy="5210175"/>
        </p:xfrm>
        <a:graphic>
          <a:graphicData uri="http://schemas.openxmlformats.org/drawingml/2006/table">
            <a:tbl>
              <a:tblPr/>
              <a:tblGrid>
                <a:gridCol w="8331543"/>
                <a:gridCol w="2384934"/>
                <a:gridCol w="2352439"/>
              </a:tblGrid>
              <a:tr h="10420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Pessoa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Pessoa 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420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12s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3s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Tarefa 1: Selecionar um mini jogo para jogar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420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5s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8s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Tarefa 2: Voltar para a feira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420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11s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11s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Tarefa 3: Arrebentar 3 balões no jogo do arco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420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53s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37s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Tarefa 4: Marcar 1 ponto no jogo do frisbee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821055"/>
            <a:ext cx="993763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USER EVALUATION - FEEDBACK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87407" y="2041028"/>
            <a:ext cx="9478931" cy="4164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9"/>
              </a:lnSpc>
            </a:pPr>
            <a:r>
              <a:rPr lang="en-US" sz="291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Overall Experience: </a:t>
            </a:r>
          </a:p>
          <a:p>
            <a:pPr algn="l" marL="561337" indent="-280669" lvl="1">
              <a:lnSpc>
                <a:spcPts val="649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mini game were fun to play</a:t>
            </a:r>
          </a:p>
          <a:p>
            <a:pPr algn="l" marL="561337" indent="-280669" lvl="1">
              <a:lnSpc>
                <a:spcPts val="649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users felt they were in a country fair</a:t>
            </a:r>
          </a:p>
          <a:p>
            <a:pPr algn="l" marL="561337" indent="-280669" lvl="1">
              <a:lnSpc>
                <a:spcPts val="649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Liked the sound feedback</a:t>
            </a:r>
          </a:p>
          <a:p>
            <a:pPr algn="l" marL="561337" indent="-280669" lvl="1">
              <a:lnSpc>
                <a:spcPts val="649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Felt that the mini games needed a tutorial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821055"/>
            <a:ext cx="993763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USER EVALUATION - FEEDBACK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04699" y="5765600"/>
            <a:ext cx="14705293" cy="3152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9"/>
              </a:lnSpc>
            </a:pPr>
            <a:r>
              <a:rPr lang="en-US" sz="291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Archery mini-game: </a:t>
            </a:r>
          </a:p>
          <a:p>
            <a:pPr algn="l" marL="518158" indent="-259079" lvl="1">
              <a:lnSpc>
                <a:spcPts val="599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Balloon Scoring: Considers texture (e.g., metallic) and legend plates, not just color.</a:t>
            </a:r>
          </a:p>
          <a:p>
            <a:pPr algn="l" marL="518158" indent="-259079" lvl="1">
              <a:lnSpc>
                <a:spcPts val="599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arrow sometimes launches while the string is still being pulled.</a:t>
            </a:r>
          </a:p>
          <a:p>
            <a:pPr algn="l">
              <a:lnSpc>
                <a:spcPts val="60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504699" y="2127525"/>
            <a:ext cx="15278602" cy="314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9"/>
              </a:lnSpc>
            </a:pPr>
            <a:r>
              <a:rPr lang="en-US" sz="291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Frisbee mini-game: </a:t>
            </a:r>
          </a:p>
          <a:p>
            <a:pPr algn="l" marL="518158" indent="-259079" lvl="1">
              <a:lnSpc>
                <a:spcPts val="599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frisbee curved to much in the direction of the throwing hand.</a:t>
            </a:r>
          </a:p>
          <a:p>
            <a:pPr algn="l" marL="518158" indent="-259079" lvl="1">
              <a:lnSpc>
                <a:spcPts val="599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Instead of going to the user’s exact position, the dog delivered the frisbee directly to the nearest outstretched hand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498634" y="2469103"/>
            <a:ext cx="3818475" cy="5091301"/>
          </a:xfrm>
          <a:custGeom>
            <a:avLst/>
            <a:gdLst/>
            <a:ahLst/>
            <a:cxnLst/>
            <a:rect r="r" b="b" t="t" l="l"/>
            <a:pathLst>
              <a:path h="5091301" w="3818475">
                <a:moveTo>
                  <a:pt x="0" y="0"/>
                </a:moveTo>
                <a:lnTo>
                  <a:pt x="3818476" y="0"/>
                </a:lnTo>
                <a:lnTo>
                  <a:pt x="3818476" y="5091300"/>
                </a:lnTo>
                <a:lnTo>
                  <a:pt x="0" y="5091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73553" y="2469103"/>
            <a:ext cx="3853000" cy="5137334"/>
          </a:xfrm>
          <a:custGeom>
            <a:avLst/>
            <a:gdLst/>
            <a:ahLst/>
            <a:cxnLst/>
            <a:rect r="r" b="b" t="t" l="l"/>
            <a:pathLst>
              <a:path h="5137334" w="3853000">
                <a:moveTo>
                  <a:pt x="0" y="0"/>
                </a:moveTo>
                <a:lnTo>
                  <a:pt x="3853001" y="0"/>
                </a:lnTo>
                <a:lnTo>
                  <a:pt x="3853001" y="5137333"/>
                </a:lnTo>
                <a:lnTo>
                  <a:pt x="0" y="5137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21055"/>
            <a:ext cx="9960352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USER EVALUATION - OBSERVATIONS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6698" y="2507577"/>
            <a:ext cx="7724725" cy="4519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Users felt amused while playing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1 user struggled to understand how to score a point in the Frisbee mini game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There were no signs of any negative after effect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EXPECTATIONS VS REALITY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7903" y="2576551"/>
            <a:ext cx="13040161" cy="2833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4777" indent="-282388" lvl="1">
              <a:lnSpc>
                <a:spcPts val="5650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Mini games would be simple to implement</a:t>
            </a:r>
          </a:p>
          <a:p>
            <a:pPr algn="l" marL="564777" indent="-282388" lvl="1">
              <a:lnSpc>
                <a:spcPts val="5650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No bugs at final presentation</a:t>
            </a:r>
          </a:p>
          <a:p>
            <a:pPr algn="l" marL="564777" indent="-282388" lvl="1">
              <a:lnSpc>
                <a:spcPts val="5650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 would be able to test with several users</a:t>
            </a:r>
          </a:p>
          <a:p>
            <a:pPr algn="l" marL="564777" indent="-282388" lvl="1">
              <a:lnSpc>
                <a:spcPts val="5650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No major technical issues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14706" y="1753043"/>
            <a:ext cx="8115300" cy="823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9"/>
              </a:lnSpc>
            </a:pPr>
            <a:r>
              <a:rPr lang="en-US" sz="291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Expectations: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14706" y="5760969"/>
            <a:ext cx="8115300" cy="823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9"/>
              </a:lnSpc>
            </a:pPr>
            <a:r>
              <a:rPr lang="en-US" sz="291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Reality: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7903" y="6582096"/>
            <a:ext cx="11549742" cy="2833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4777" indent="-282388" lvl="1">
              <a:lnSpc>
                <a:spcPts val="5650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Getting the physics right took longer than expected </a:t>
            </a:r>
          </a:p>
          <a:p>
            <a:pPr algn="l" marL="564777" indent="-282388" lvl="1">
              <a:lnSpc>
                <a:spcPts val="5650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Minor bugs remained </a:t>
            </a:r>
          </a:p>
          <a:p>
            <a:pPr algn="l" marL="564777" indent="-282388" lvl="1">
              <a:lnSpc>
                <a:spcPts val="5650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Tested with some users</a:t>
            </a:r>
          </a:p>
          <a:p>
            <a:pPr algn="l" marL="564777" indent="-282388" lvl="1">
              <a:lnSpc>
                <a:spcPts val="5650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Overall no major difficulties were encountered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376493" y="1593922"/>
            <a:ext cx="8328108" cy="6832399"/>
          </a:xfrm>
          <a:custGeom>
            <a:avLst/>
            <a:gdLst/>
            <a:ahLst/>
            <a:cxnLst/>
            <a:rect r="r" b="b" t="t" l="l"/>
            <a:pathLst>
              <a:path h="6832399" w="8328108">
                <a:moveTo>
                  <a:pt x="0" y="0"/>
                </a:moveTo>
                <a:lnTo>
                  <a:pt x="8328107" y="0"/>
                </a:lnTo>
                <a:lnTo>
                  <a:pt x="8328107" y="6832399"/>
                </a:lnTo>
                <a:lnTo>
                  <a:pt x="0" y="68323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08686" y="2153160"/>
            <a:ext cx="3050614" cy="2030045"/>
          </a:xfrm>
          <a:custGeom>
            <a:avLst/>
            <a:gdLst/>
            <a:ahLst/>
            <a:cxnLst/>
            <a:rect r="r" b="b" t="t" l="l"/>
            <a:pathLst>
              <a:path h="2030045" w="3050614">
                <a:moveTo>
                  <a:pt x="0" y="0"/>
                </a:moveTo>
                <a:lnTo>
                  <a:pt x="3050614" y="0"/>
                </a:lnTo>
                <a:lnTo>
                  <a:pt x="3050614" y="2030046"/>
                </a:lnTo>
                <a:lnTo>
                  <a:pt x="0" y="203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MAIN DIFFICULTIES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0058" y="2226195"/>
            <a:ext cx="9652191" cy="5453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Learn VR development in unity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Hand tracking accuracy and stability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Implementing and fine-tuning physics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Debbuging and testing in VR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Headset management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Find information in Meta SDK Documentation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FUTURE WORK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17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30906" y="2222653"/>
            <a:ext cx="11661015" cy="4527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Add a tutorial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Create a system that adapts to user's performance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Improve physics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Improve gameplay</a:t>
            </a:r>
          </a:p>
          <a:p>
            <a:pPr algn="l" marL="629545" indent="-314772" lvl="1">
              <a:lnSpc>
                <a:spcPts val="7289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Add more feedback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86547" y="6507835"/>
            <a:ext cx="7914907" cy="217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3600" spc="-7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Ana Rita Guimarães - 50%</a:t>
            </a:r>
          </a:p>
          <a:p>
            <a:pPr algn="ctr">
              <a:lnSpc>
                <a:spcPts val="9000"/>
              </a:lnSpc>
            </a:pPr>
            <a:r>
              <a:rPr lang="en-US" sz="3600" spc="-7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David Palricas - 50%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336889" y="2813197"/>
            <a:ext cx="11614223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66836" y="2247281"/>
            <a:ext cx="5292464" cy="5395230"/>
          </a:xfrm>
          <a:custGeom>
            <a:avLst/>
            <a:gdLst/>
            <a:ahLst/>
            <a:cxnLst/>
            <a:rect r="r" b="b" t="t" l="l"/>
            <a:pathLst>
              <a:path h="5395230" w="5292464">
                <a:moveTo>
                  <a:pt x="0" y="0"/>
                </a:moveTo>
                <a:lnTo>
                  <a:pt x="5292464" y="0"/>
                </a:lnTo>
                <a:lnTo>
                  <a:pt x="5292464" y="5395230"/>
                </a:lnTo>
                <a:lnTo>
                  <a:pt x="0" y="5395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7387641"/>
            <a:ext cx="4228214" cy="2917468"/>
          </a:xfrm>
          <a:custGeom>
            <a:avLst/>
            <a:gdLst/>
            <a:ahLst/>
            <a:cxnLst/>
            <a:rect r="r" b="b" t="t" l="l"/>
            <a:pathLst>
              <a:path h="2917468" w="4228214">
                <a:moveTo>
                  <a:pt x="0" y="0"/>
                </a:moveTo>
                <a:lnTo>
                  <a:pt x="4228214" y="0"/>
                </a:lnTo>
                <a:lnTo>
                  <a:pt x="4228214" y="2917468"/>
                </a:lnTo>
                <a:lnTo>
                  <a:pt x="0" y="29174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802092"/>
            <a:ext cx="7687481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Why this Project</a:t>
            </a:r>
            <a:r>
              <a:rPr lang="en-US" sz="4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INTRODUCTION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0498" y="4131180"/>
            <a:ext cx="9652191" cy="1862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9545" indent="-314772" lvl="1">
              <a:lnSpc>
                <a:spcPts val="4957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How does  </a:t>
            </a:r>
            <a:r>
              <a:rPr lang="en-US" b="true" sz="291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stroke </a:t>
            </a: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impacts our society? </a:t>
            </a:r>
          </a:p>
          <a:p>
            <a:pPr algn="l" marL="629545" indent="-314772" lvl="1">
              <a:lnSpc>
                <a:spcPts val="4957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Why </a:t>
            </a:r>
            <a:r>
              <a:rPr lang="en-US" b="true" sz="291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VR </a:t>
            </a: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for rehabilitation?</a:t>
            </a:r>
          </a:p>
          <a:p>
            <a:pPr algn="l">
              <a:lnSpc>
                <a:spcPts val="4957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893980" y="3289519"/>
            <a:ext cx="2260162" cy="2260162"/>
          </a:xfrm>
          <a:custGeom>
            <a:avLst/>
            <a:gdLst/>
            <a:ahLst/>
            <a:cxnLst/>
            <a:rect r="r" b="b" t="t" l="l"/>
            <a:pathLst>
              <a:path h="2260162" w="2260162">
                <a:moveTo>
                  <a:pt x="0" y="0"/>
                </a:moveTo>
                <a:lnTo>
                  <a:pt x="2260163" y="0"/>
                </a:lnTo>
                <a:lnTo>
                  <a:pt x="2260163" y="2260162"/>
                </a:lnTo>
                <a:lnTo>
                  <a:pt x="0" y="22601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312033" y="3248333"/>
            <a:ext cx="2342533" cy="2342533"/>
          </a:xfrm>
          <a:custGeom>
            <a:avLst/>
            <a:gdLst/>
            <a:ahLst/>
            <a:cxnLst/>
            <a:rect r="r" b="b" t="t" l="l"/>
            <a:pathLst>
              <a:path h="2342533" w="2342533">
                <a:moveTo>
                  <a:pt x="0" y="0"/>
                </a:moveTo>
                <a:lnTo>
                  <a:pt x="2342533" y="0"/>
                </a:lnTo>
                <a:lnTo>
                  <a:pt x="2342533" y="2342534"/>
                </a:lnTo>
                <a:lnTo>
                  <a:pt x="0" y="23425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26068" y="3184634"/>
            <a:ext cx="2469931" cy="2469931"/>
          </a:xfrm>
          <a:custGeom>
            <a:avLst/>
            <a:gdLst/>
            <a:ahLst/>
            <a:cxnLst/>
            <a:rect r="r" b="b" t="t" l="l"/>
            <a:pathLst>
              <a:path h="2469931" w="2469931">
                <a:moveTo>
                  <a:pt x="0" y="0"/>
                </a:moveTo>
                <a:lnTo>
                  <a:pt x="2469931" y="0"/>
                </a:lnTo>
                <a:lnTo>
                  <a:pt x="2469931" y="2469932"/>
                </a:lnTo>
                <a:lnTo>
                  <a:pt x="0" y="24699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OBJECTIVES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6475" y="6235591"/>
            <a:ext cx="4255173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</a:pPr>
            <a:r>
              <a:rPr lang="en-US" b="true" sz="2799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Create at least 2  VR mini-games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92370" y="6235591"/>
            <a:ext cx="5341981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</a:pPr>
            <a:r>
              <a:rPr lang="en-US" b="true" sz="2799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Create the personalisation’s structure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575074" y="6235591"/>
            <a:ext cx="3816451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</a:pPr>
            <a:r>
              <a:rPr lang="en-US" b="true" sz="2799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Test with users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84592" y="2434578"/>
            <a:ext cx="9225341" cy="1493200"/>
            <a:chOff x="0" y="0"/>
            <a:chExt cx="2429719" cy="393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29719" cy="393271"/>
            </a:xfrm>
            <a:custGeom>
              <a:avLst/>
              <a:gdLst/>
              <a:ahLst/>
              <a:cxnLst/>
              <a:rect r="r" b="b" t="t" l="l"/>
              <a:pathLst>
                <a:path h="393271" w="2429719">
                  <a:moveTo>
                    <a:pt x="25176" y="0"/>
                  </a:moveTo>
                  <a:lnTo>
                    <a:pt x="2404543" y="0"/>
                  </a:lnTo>
                  <a:cubicBezTo>
                    <a:pt x="2418448" y="0"/>
                    <a:pt x="2429719" y="11272"/>
                    <a:pt x="2429719" y="25176"/>
                  </a:cubicBezTo>
                  <a:lnTo>
                    <a:pt x="2429719" y="368095"/>
                  </a:lnTo>
                  <a:cubicBezTo>
                    <a:pt x="2429719" y="374772"/>
                    <a:pt x="2427067" y="381176"/>
                    <a:pt x="2422345" y="385897"/>
                  </a:cubicBezTo>
                  <a:cubicBezTo>
                    <a:pt x="2417624" y="390618"/>
                    <a:pt x="2411220" y="393271"/>
                    <a:pt x="2404543" y="393271"/>
                  </a:cubicBezTo>
                  <a:lnTo>
                    <a:pt x="25176" y="393271"/>
                  </a:lnTo>
                  <a:cubicBezTo>
                    <a:pt x="18499" y="393271"/>
                    <a:pt x="12095" y="390618"/>
                    <a:pt x="7374" y="385897"/>
                  </a:cubicBezTo>
                  <a:cubicBezTo>
                    <a:pt x="2652" y="381176"/>
                    <a:pt x="0" y="374772"/>
                    <a:pt x="0" y="368095"/>
                  </a:cubicBezTo>
                  <a:lnTo>
                    <a:pt x="0" y="25176"/>
                  </a:lnTo>
                  <a:cubicBezTo>
                    <a:pt x="0" y="18499"/>
                    <a:pt x="2652" y="12095"/>
                    <a:pt x="7374" y="7374"/>
                  </a:cubicBezTo>
                  <a:cubicBezTo>
                    <a:pt x="12095" y="2652"/>
                    <a:pt x="18499" y="0"/>
                    <a:pt x="25176" y="0"/>
                  </a:cubicBezTo>
                  <a:close/>
                </a:path>
              </a:pathLst>
            </a:custGeom>
            <a:solidFill>
              <a:srgbClr val="F4B51E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429719" cy="4218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799" spc="-55">
                  <a:solidFill>
                    <a:srgbClr val="000000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A functional VR prototype developed for rehabilitation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VISION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4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084592" y="4719264"/>
            <a:ext cx="9225341" cy="1712307"/>
            <a:chOff x="0" y="0"/>
            <a:chExt cx="2429719" cy="45097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29719" cy="450978"/>
            </a:xfrm>
            <a:custGeom>
              <a:avLst/>
              <a:gdLst/>
              <a:ahLst/>
              <a:cxnLst/>
              <a:rect r="r" b="b" t="t" l="l"/>
              <a:pathLst>
                <a:path h="450978" w="2429719">
                  <a:moveTo>
                    <a:pt x="25176" y="0"/>
                  </a:moveTo>
                  <a:lnTo>
                    <a:pt x="2404543" y="0"/>
                  </a:lnTo>
                  <a:cubicBezTo>
                    <a:pt x="2418448" y="0"/>
                    <a:pt x="2429719" y="11272"/>
                    <a:pt x="2429719" y="25176"/>
                  </a:cubicBezTo>
                  <a:lnTo>
                    <a:pt x="2429719" y="425802"/>
                  </a:lnTo>
                  <a:cubicBezTo>
                    <a:pt x="2429719" y="432479"/>
                    <a:pt x="2427067" y="438883"/>
                    <a:pt x="2422345" y="443604"/>
                  </a:cubicBezTo>
                  <a:cubicBezTo>
                    <a:pt x="2417624" y="448326"/>
                    <a:pt x="2411220" y="450978"/>
                    <a:pt x="2404543" y="450978"/>
                  </a:cubicBezTo>
                  <a:lnTo>
                    <a:pt x="25176" y="450978"/>
                  </a:lnTo>
                  <a:cubicBezTo>
                    <a:pt x="18499" y="450978"/>
                    <a:pt x="12095" y="448326"/>
                    <a:pt x="7374" y="443604"/>
                  </a:cubicBezTo>
                  <a:cubicBezTo>
                    <a:pt x="2652" y="438883"/>
                    <a:pt x="0" y="432479"/>
                    <a:pt x="0" y="425802"/>
                  </a:cubicBezTo>
                  <a:lnTo>
                    <a:pt x="0" y="25176"/>
                  </a:lnTo>
                  <a:cubicBezTo>
                    <a:pt x="0" y="18499"/>
                    <a:pt x="2652" y="12095"/>
                    <a:pt x="7374" y="7374"/>
                  </a:cubicBezTo>
                  <a:cubicBezTo>
                    <a:pt x="12095" y="2652"/>
                    <a:pt x="18499" y="0"/>
                    <a:pt x="25176" y="0"/>
                  </a:cubicBezTo>
                  <a:close/>
                </a:path>
              </a:pathLst>
            </a:custGeom>
            <a:solidFill>
              <a:srgbClr val="F4B51E"/>
            </a:solidFill>
            <a:ln cap="rnd">
              <a:noFill/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2429719" cy="4795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799" spc="-55">
                  <a:solidFill>
                    <a:srgbClr val="000000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A new, more motivating and enjoyable form of rehabilitation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084592" y="7222147"/>
            <a:ext cx="9225341" cy="1615953"/>
            <a:chOff x="0" y="0"/>
            <a:chExt cx="2429719" cy="4256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429719" cy="425601"/>
            </a:xfrm>
            <a:custGeom>
              <a:avLst/>
              <a:gdLst/>
              <a:ahLst/>
              <a:cxnLst/>
              <a:rect r="r" b="b" t="t" l="l"/>
              <a:pathLst>
                <a:path h="425601" w="2429719">
                  <a:moveTo>
                    <a:pt x="25176" y="0"/>
                  </a:moveTo>
                  <a:lnTo>
                    <a:pt x="2404543" y="0"/>
                  </a:lnTo>
                  <a:cubicBezTo>
                    <a:pt x="2418448" y="0"/>
                    <a:pt x="2429719" y="11272"/>
                    <a:pt x="2429719" y="25176"/>
                  </a:cubicBezTo>
                  <a:lnTo>
                    <a:pt x="2429719" y="400425"/>
                  </a:lnTo>
                  <a:cubicBezTo>
                    <a:pt x="2429719" y="407102"/>
                    <a:pt x="2427067" y="413506"/>
                    <a:pt x="2422345" y="418227"/>
                  </a:cubicBezTo>
                  <a:cubicBezTo>
                    <a:pt x="2417624" y="422948"/>
                    <a:pt x="2411220" y="425601"/>
                    <a:pt x="2404543" y="425601"/>
                  </a:cubicBezTo>
                  <a:lnTo>
                    <a:pt x="25176" y="425601"/>
                  </a:lnTo>
                  <a:cubicBezTo>
                    <a:pt x="18499" y="425601"/>
                    <a:pt x="12095" y="422948"/>
                    <a:pt x="7374" y="418227"/>
                  </a:cubicBezTo>
                  <a:cubicBezTo>
                    <a:pt x="2652" y="413506"/>
                    <a:pt x="0" y="407102"/>
                    <a:pt x="0" y="400425"/>
                  </a:cubicBezTo>
                  <a:lnTo>
                    <a:pt x="0" y="25176"/>
                  </a:lnTo>
                  <a:cubicBezTo>
                    <a:pt x="0" y="18499"/>
                    <a:pt x="2652" y="12095"/>
                    <a:pt x="7374" y="7374"/>
                  </a:cubicBezTo>
                  <a:cubicBezTo>
                    <a:pt x="12095" y="2652"/>
                    <a:pt x="18499" y="0"/>
                    <a:pt x="25176" y="0"/>
                  </a:cubicBezTo>
                  <a:close/>
                </a:path>
              </a:pathLst>
            </a:custGeom>
            <a:solidFill>
              <a:srgbClr val="F4B51E"/>
            </a:solidFill>
            <a:ln cap="rnd">
              <a:noFill/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2429719" cy="454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799" spc="-55">
                  <a:solidFill>
                    <a:srgbClr val="000000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Contribute in  in VR Rehab Field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978068" y="2434578"/>
            <a:ext cx="4020538" cy="6403522"/>
          </a:xfrm>
          <a:custGeom>
            <a:avLst/>
            <a:gdLst/>
            <a:ahLst/>
            <a:cxnLst/>
            <a:rect r="r" b="b" t="t" l="l"/>
            <a:pathLst>
              <a:path h="6403522" w="4020538">
                <a:moveTo>
                  <a:pt x="0" y="0"/>
                </a:moveTo>
                <a:lnTo>
                  <a:pt x="4020538" y="0"/>
                </a:lnTo>
                <a:lnTo>
                  <a:pt x="4020538" y="6403522"/>
                </a:lnTo>
                <a:lnTo>
                  <a:pt x="0" y="64035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3558" t="-1018" r="-17334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0041" y="54673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USER STORIES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208686" y="9126855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5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3313379" y="2335652"/>
            <a:ext cx="14689501" cy="1198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2715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As a </a:t>
            </a:r>
            <a:r>
              <a:rPr lang="en-US" sz="2715" b="true">
                <a:solidFill>
                  <a:srgbClr val="E4A100"/>
                </a:solidFill>
                <a:latin typeface="Poppins Bold"/>
                <a:ea typeface="Poppins Bold"/>
                <a:cs typeface="Poppins Bold"/>
                <a:sym typeface="Poppins Bold"/>
              </a:rPr>
              <a:t>stroke survivor</a:t>
            </a:r>
            <a:r>
              <a:rPr lang="en-US" sz="2715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 want to </a:t>
            </a:r>
            <a:r>
              <a:rPr lang="en-US" sz="271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engage in enjoyable and motivating activities</a:t>
            </a:r>
            <a:r>
              <a:rPr lang="en-US" sz="2715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 so that </a:t>
            </a:r>
            <a:r>
              <a:rPr lang="en-US" sz="271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 can stay committed to my rehabilitation process</a:t>
            </a:r>
            <a:r>
              <a:rPr lang="en-US" sz="2715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397111" y="6152594"/>
            <a:ext cx="14787672" cy="1214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2733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As a </a:t>
            </a:r>
            <a:r>
              <a:rPr lang="en-US" sz="2733" b="true">
                <a:solidFill>
                  <a:srgbClr val="E4A100"/>
                </a:solidFill>
                <a:latin typeface="Poppins Bold"/>
                <a:ea typeface="Poppins Bold"/>
                <a:cs typeface="Poppins Bold"/>
                <a:sym typeface="Poppins Bold"/>
              </a:rPr>
              <a:t>healthcare professional</a:t>
            </a:r>
            <a:r>
              <a:rPr lang="en-US" sz="2733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 want to </a:t>
            </a:r>
            <a:r>
              <a:rPr lang="en-US" sz="2733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monitor my patients’ progress in real time</a:t>
            </a:r>
            <a:r>
              <a:rPr lang="en-US" sz="2733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 so that </a:t>
            </a:r>
            <a:r>
              <a:rPr lang="en-US" sz="2733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 can make informed adjustments to their therapy plans</a:t>
            </a:r>
            <a:r>
              <a:rPr lang="en-US" sz="2733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02386" y="1593922"/>
            <a:ext cx="2506645" cy="3852773"/>
            <a:chOff x="0" y="0"/>
            <a:chExt cx="3342194" cy="5137031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3342194" cy="5137031"/>
              <a:chOff x="0" y="0"/>
              <a:chExt cx="1209828" cy="1859736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209828" cy="1859736"/>
              </a:xfrm>
              <a:custGeom>
                <a:avLst/>
                <a:gdLst/>
                <a:ahLst/>
                <a:cxnLst/>
                <a:rect r="r" b="b" t="t" l="l"/>
                <a:pathLst>
                  <a:path h="1859736" w="1209828">
                    <a:moveTo>
                      <a:pt x="1209828" y="68920"/>
                    </a:moveTo>
                    <a:lnTo>
                      <a:pt x="1209828" y="1790816"/>
                    </a:lnTo>
                    <a:cubicBezTo>
                      <a:pt x="1209828" y="1809095"/>
                      <a:pt x="1202567" y="1826625"/>
                      <a:pt x="1189642" y="1839550"/>
                    </a:cubicBezTo>
                    <a:cubicBezTo>
                      <a:pt x="1176717" y="1852475"/>
                      <a:pt x="1159187" y="1859736"/>
                      <a:pt x="1140908" y="1859736"/>
                    </a:cubicBezTo>
                    <a:lnTo>
                      <a:pt x="68920" y="1859736"/>
                    </a:lnTo>
                    <a:cubicBezTo>
                      <a:pt x="30856" y="1859736"/>
                      <a:pt x="0" y="1828880"/>
                      <a:pt x="0" y="1790816"/>
                    </a:cubicBezTo>
                    <a:lnTo>
                      <a:pt x="0" y="68920"/>
                    </a:lnTo>
                    <a:cubicBezTo>
                      <a:pt x="0" y="50641"/>
                      <a:pt x="7261" y="33111"/>
                      <a:pt x="20186" y="20186"/>
                    </a:cubicBezTo>
                    <a:cubicBezTo>
                      <a:pt x="33111" y="7261"/>
                      <a:pt x="50641" y="0"/>
                      <a:pt x="68920" y="0"/>
                    </a:cubicBezTo>
                    <a:lnTo>
                      <a:pt x="1140908" y="0"/>
                    </a:lnTo>
                    <a:cubicBezTo>
                      <a:pt x="1178972" y="0"/>
                      <a:pt x="1209828" y="30856"/>
                      <a:pt x="1209828" y="68920"/>
                    </a:cubicBezTo>
                    <a:close/>
                  </a:path>
                </a:pathLst>
              </a:custGeom>
              <a:solidFill>
                <a:srgbClr val="F4B51E"/>
              </a:solidFill>
              <a:ln w="47625" cap="rnd">
                <a:solidFill>
                  <a:srgbClr val="000000"/>
                </a:solidFill>
                <a:prstDash val="lgDash"/>
                <a:round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28575"/>
                <a:ext cx="1209828" cy="183116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172527" y="2988084"/>
              <a:ext cx="2930007" cy="17065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282751" indent="-141376" lvl="1">
                <a:lnSpc>
                  <a:spcPts val="2645"/>
                </a:lnSpc>
                <a:buFont typeface="Arial"/>
                <a:buChar char="•"/>
              </a:pPr>
              <a:r>
                <a:rPr lang="en-US" sz="130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72 years old</a:t>
              </a:r>
            </a:p>
            <a:p>
              <a:pPr algn="l" marL="282751" indent="-141376" lvl="1">
                <a:lnSpc>
                  <a:spcPts val="2645"/>
                </a:lnSpc>
                <a:buFont typeface="Arial"/>
                <a:buChar char="•"/>
              </a:pPr>
              <a:r>
                <a:rPr lang="en-US" sz="130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Plumber</a:t>
              </a:r>
            </a:p>
            <a:p>
              <a:pPr algn="l" marL="282751" indent="-141376" lvl="1">
                <a:lnSpc>
                  <a:spcPts val="2645"/>
                </a:lnSpc>
                <a:buFont typeface="Arial"/>
                <a:buChar char="•"/>
              </a:pPr>
              <a:r>
                <a:rPr lang="en-US" sz="130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40 years of experience</a:t>
              </a:r>
            </a:p>
            <a:p>
              <a:pPr algn="l" marL="282751" indent="-141376" lvl="1">
                <a:lnSpc>
                  <a:spcPts val="2645"/>
                </a:lnSpc>
                <a:buFont typeface="Arial"/>
                <a:buChar char="•"/>
              </a:pPr>
              <a:r>
                <a:rPr lang="en-US" sz="130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Retired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449983" y="2322803"/>
              <a:ext cx="2442227" cy="4635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43"/>
                </a:lnSpc>
              </a:pPr>
              <a:r>
                <a:rPr lang="en-US" sz="1746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Manuel</a:t>
              </a:r>
            </a:p>
          </p:txBody>
        </p:sp>
        <p:sp>
          <p:nvSpPr>
            <p:cNvPr name="Freeform 13" id="13"/>
            <p:cNvSpPr/>
            <p:nvPr/>
          </p:nvSpPr>
          <p:spPr>
            <a:xfrm flipH="false" flipV="false" rot="-24000">
              <a:off x="768866" y="444735"/>
              <a:ext cx="1776740" cy="1776740"/>
            </a:xfrm>
            <a:custGeom>
              <a:avLst/>
              <a:gdLst/>
              <a:ahLst/>
              <a:cxnLst/>
              <a:rect r="r" b="b" t="t" l="l"/>
              <a:pathLst>
                <a:path h="1776740" w="1776740">
                  <a:moveTo>
                    <a:pt x="12319" y="0"/>
                  </a:moveTo>
                  <a:lnTo>
                    <a:pt x="1776741" y="12318"/>
                  </a:lnTo>
                  <a:lnTo>
                    <a:pt x="1764422" y="1776740"/>
                  </a:lnTo>
                  <a:lnTo>
                    <a:pt x="0" y="1764422"/>
                  </a:lnTo>
                  <a:lnTo>
                    <a:pt x="12319" y="0"/>
                  </a:lnTo>
                  <a:close/>
                </a:path>
              </a:pathLst>
            </a:custGeom>
            <a:blipFill>
              <a:blip r:embed="rId2"/>
              <a:stretch>
                <a:fillRect l="-19530" t="-14132" r="-16786" b="-22184"/>
              </a:stretch>
            </a:blipFill>
            <a:ln w="47625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327860" y="5787196"/>
            <a:ext cx="2681172" cy="4311985"/>
            <a:chOff x="0" y="0"/>
            <a:chExt cx="3574896" cy="5749314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3574896" cy="5749314"/>
              <a:chOff x="0" y="0"/>
              <a:chExt cx="1209828" cy="194591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209828" cy="1945913"/>
              </a:xfrm>
              <a:custGeom>
                <a:avLst/>
                <a:gdLst/>
                <a:ahLst/>
                <a:cxnLst/>
                <a:rect r="r" b="b" t="t" l="l"/>
                <a:pathLst>
                  <a:path h="1945913" w="1209828">
                    <a:moveTo>
                      <a:pt x="1209828" y="86625"/>
                    </a:moveTo>
                    <a:lnTo>
                      <a:pt x="1209828" y="1859287"/>
                    </a:lnTo>
                    <a:cubicBezTo>
                      <a:pt x="1209828" y="1882262"/>
                      <a:pt x="1200701" y="1904295"/>
                      <a:pt x="1184456" y="1920541"/>
                    </a:cubicBezTo>
                    <a:cubicBezTo>
                      <a:pt x="1168210" y="1936786"/>
                      <a:pt x="1146177" y="1945913"/>
                      <a:pt x="1123202" y="1945913"/>
                    </a:cubicBezTo>
                    <a:lnTo>
                      <a:pt x="86625" y="1945913"/>
                    </a:lnTo>
                    <a:cubicBezTo>
                      <a:pt x="63651" y="1945913"/>
                      <a:pt x="41617" y="1936786"/>
                      <a:pt x="25372" y="1920541"/>
                    </a:cubicBezTo>
                    <a:cubicBezTo>
                      <a:pt x="9127" y="1904295"/>
                      <a:pt x="0" y="1882262"/>
                      <a:pt x="0" y="1859287"/>
                    </a:cubicBezTo>
                    <a:lnTo>
                      <a:pt x="0" y="86625"/>
                    </a:lnTo>
                    <a:cubicBezTo>
                      <a:pt x="0" y="38784"/>
                      <a:pt x="38784" y="0"/>
                      <a:pt x="86625" y="0"/>
                    </a:cubicBezTo>
                    <a:lnTo>
                      <a:pt x="1123202" y="0"/>
                    </a:lnTo>
                    <a:cubicBezTo>
                      <a:pt x="1171044" y="0"/>
                      <a:pt x="1209828" y="38784"/>
                      <a:pt x="1209828" y="86625"/>
                    </a:cubicBezTo>
                    <a:close/>
                  </a:path>
                </a:pathLst>
              </a:custGeom>
              <a:solidFill>
                <a:srgbClr val="F4B51E"/>
              </a:solidFill>
              <a:ln w="47625" cap="rnd">
                <a:solidFill>
                  <a:srgbClr val="000000"/>
                </a:solidFill>
                <a:prstDash val="lgDash"/>
                <a:round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28575"/>
                <a:ext cx="1209828" cy="191733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24000">
              <a:off x="820155" y="475684"/>
              <a:ext cx="1904936" cy="1904184"/>
            </a:xfrm>
            <a:custGeom>
              <a:avLst/>
              <a:gdLst/>
              <a:ahLst/>
              <a:cxnLst/>
              <a:rect r="r" b="b" t="t" l="l"/>
              <a:pathLst>
                <a:path h="1904184" w="1904936">
                  <a:moveTo>
                    <a:pt x="13201" y="0"/>
                  </a:moveTo>
                  <a:lnTo>
                    <a:pt x="1904935" y="13207"/>
                  </a:lnTo>
                  <a:lnTo>
                    <a:pt x="1891734" y="1904184"/>
                  </a:lnTo>
                  <a:lnTo>
                    <a:pt x="0" y="1890977"/>
                  </a:lnTo>
                  <a:lnTo>
                    <a:pt x="13201" y="0"/>
                  </a:lnTo>
                  <a:close/>
                </a:path>
              </a:pathLst>
            </a:custGeom>
            <a:blipFill>
              <a:blip r:embed="rId3"/>
              <a:stretch>
                <a:fillRect l="-12776" t="-11" r="-4872" b="-17683"/>
              </a:stretch>
            </a:blip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 rot="0">
              <a:off x="137676" y="3064461"/>
              <a:ext cx="3154861" cy="2310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02438" indent="-151219" lvl="1">
                <a:lnSpc>
                  <a:spcPts val="2829"/>
                </a:lnSpc>
                <a:buFont typeface="Arial"/>
                <a:buChar char="•"/>
              </a:pPr>
              <a:r>
                <a:rPr lang="en-US" sz="14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30 years old</a:t>
              </a:r>
            </a:p>
            <a:p>
              <a:pPr algn="l" marL="302438" indent="-151219" lvl="1">
                <a:lnSpc>
                  <a:spcPts val="2829"/>
                </a:lnSpc>
                <a:buFont typeface="Arial"/>
                <a:buChar char="•"/>
              </a:pPr>
              <a:r>
                <a:rPr lang="en-US" sz="14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Physiotherapist</a:t>
              </a:r>
            </a:p>
            <a:p>
              <a:pPr algn="l" marL="302438" indent="-151219" lvl="1">
                <a:lnSpc>
                  <a:spcPts val="2829"/>
                </a:lnSpc>
                <a:buFont typeface="Arial"/>
                <a:buChar char="•"/>
              </a:pPr>
              <a:r>
                <a:rPr lang="en-US" sz="14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Specialized in Stroke Rehabilitation</a:t>
              </a:r>
            </a:p>
            <a:p>
              <a:pPr algn="l" marL="302438" indent="-151219" lvl="1">
                <a:lnSpc>
                  <a:spcPts val="2829"/>
                </a:lnSpc>
                <a:buFont typeface="Arial"/>
                <a:buChar char="•"/>
              </a:pPr>
              <a:r>
                <a:rPr lang="en-US" sz="14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5 years of experience 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481314" y="2482962"/>
              <a:ext cx="2612268" cy="497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1"/>
                </a:lnSpc>
              </a:pPr>
              <a:r>
                <a:rPr lang="en-US" sz="1867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Maria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819030" y="2260131"/>
            <a:ext cx="6983912" cy="6189492"/>
          </a:xfrm>
          <a:custGeom>
            <a:avLst/>
            <a:gdLst/>
            <a:ahLst/>
            <a:cxnLst/>
            <a:rect r="r" b="b" t="t" l="l"/>
            <a:pathLst>
              <a:path h="6189492" w="6983912">
                <a:moveTo>
                  <a:pt x="0" y="0"/>
                </a:moveTo>
                <a:lnTo>
                  <a:pt x="6983912" y="0"/>
                </a:lnTo>
                <a:lnTo>
                  <a:pt x="6983912" y="6189492"/>
                </a:lnTo>
                <a:lnTo>
                  <a:pt x="0" y="61894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PROTOTYPE ENVIRNOMENT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125080"/>
            <a:ext cx="9652191" cy="3978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9545" indent="-314772" lvl="1">
              <a:lnSpc>
                <a:spcPts val="6444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Cultural resonance</a:t>
            </a:r>
          </a:p>
          <a:p>
            <a:pPr algn="l" marL="629545" indent="-314772" lvl="1">
              <a:lnSpc>
                <a:spcPts val="6444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Emotional value</a:t>
            </a:r>
          </a:p>
          <a:p>
            <a:pPr algn="l" marL="629545" indent="-314772" lvl="1">
              <a:lnSpc>
                <a:spcPts val="6444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Promoting an engaging environment</a:t>
            </a:r>
          </a:p>
          <a:p>
            <a:pPr algn="l">
              <a:lnSpc>
                <a:spcPts val="6444"/>
              </a:lnSpc>
            </a:pPr>
          </a:p>
          <a:p>
            <a:pPr algn="l">
              <a:lnSpc>
                <a:spcPts val="644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369571"/>
            <a:ext cx="768748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Country Fair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055006" y="754380"/>
            <a:ext cx="6307359" cy="5597781"/>
          </a:xfrm>
          <a:custGeom>
            <a:avLst/>
            <a:gdLst/>
            <a:ahLst/>
            <a:cxnLst/>
            <a:rect r="r" b="b" t="t" l="l"/>
            <a:pathLst>
              <a:path h="5597781" w="6307359">
                <a:moveTo>
                  <a:pt x="0" y="0"/>
                </a:moveTo>
                <a:lnTo>
                  <a:pt x="6307359" y="0"/>
                </a:lnTo>
                <a:lnTo>
                  <a:pt x="6307359" y="5597781"/>
                </a:lnTo>
                <a:lnTo>
                  <a:pt x="0" y="5597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PROTOTYPE DEVELOPED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10488"/>
            <a:ext cx="768748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Frisbee Game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125080"/>
            <a:ext cx="9652191" cy="5598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9545" indent="-314772" lvl="1">
              <a:lnSpc>
                <a:spcPts val="6444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Throw Frisbee and show trajectory</a:t>
            </a:r>
          </a:p>
          <a:p>
            <a:pPr algn="l" marL="629545" indent="-314772" lvl="1">
              <a:lnSpc>
                <a:spcPts val="6444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Display the target area</a:t>
            </a:r>
          </a:p>
          <a:p>
            <a:pPr algn="l" marL="629545" indent="-314772" lvl="1">
              <a:lnSpc>
                <a:spcPts val="6444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Dog’s behaviour to catch the frisbee and deliver it to the player</a:t>
            </a:r>
          </a:p>
          <a:p>
            <a:pPr algn="l" marL="629545" indent="-314772" lvl="1">
              <a:lnSpc>
                <a:spcPts val="6444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Score and streak displayed in the UI</a:t>
            </a:r>
          </a:p>
          <a:p>
            <a:pPr algn="l" marL="629545" indent="-314772" lvl="1">
              <a:lnSpc>
                <a:spcPts val="6444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Sound feedback</a:t>
            </a:r>
          </a:p>
          <a:p>
            <a:pPr algn="l">
              <a:lnSpc>
                <a:spcPts val="6444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244879" y="6703782"/>
            <a:ext cx="5270466" cy="3511448"/>
          </a:xfrm>
          <a:custGeom>
            <a:avLst/>
            <a:gdLst/>
            <a:ahLst/>
            <a:cxnLst/>
            <a:rect r="r" b="b" t="t" l="l"/>
            <a:pathLst>
              <a:path h="3511448" w="5270466">
                <a:moveTo>
                  <a:pt x="0" y="0"/>
                </a:moveTo>
                <a:lnTo>
                  <a:pt x="5270466" y="0"/>
                </a:lnTo>
                <a:lnTo>
                  <a:pt x="5270466" y="3511448"/>
                </a:lnTo>
                <a:lnTo>
                  <a:pt x="0" y="35114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321180" y="596383"/>
            <a:ext cx="6938120" cy="6200945"/>
          </a:xfrm>
          <a:custGeom>
            <a:avLst/>
            <a:gdLst/>
            <a:ahLst/>
            <a:cxnLst/>
            <a:rect r="r" b="b" t="t" l="l"/>
            <a:pathLst>
              <a:path h="6200945" w="6938120">
                <a:moveTo>
                  <a:pt x="0" y="0"/>
                </a:moveTo>
                <a:lnTo>
                  <a:pt x="6938120" y="0"/>
                </a:lnTo>
                <a:lnTo>
                  <a:pt x="6938120" y="6200945"/>
                </a:lnTo>
                <a:lnTo>
                  <a:pt x="0" y="62009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PROTOTYPE DEVELOPED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8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10488"/>
            <a:ext cx="7687481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Archery Game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382531"/>
            <a:ext cx="9652191" cy="4028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9545" indent="-314772" lvl="1">
              <a:lnSpc>
                <a:spcPts val="6502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Bow pull and arrow release</a:t>
            </a:r>
          </a:p>
          <a:p>
            <a:pPr algn="l" marL="629545" indent="-314772" lvl="1">
              <a:lnSpc>
                <a:spcPts val="6502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Show arrow trajectory </a:t>
            </a:r>
          </a:p>
          <a:p>
            <a:pPr algn="l" marL="629545" indent="-314772" lvl="1">
              <a:lnSpc>
                <a:spcPts val="6502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Balloon interaction and respawn</a:t>
            </a:r>
          </a:p>
          <a:p>
            <a:pPr algn="l" marL="629545" indent="-314772" lvl="1">
              <a:lnSpc>
                <a:spcPts val="6502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Score and streak displayed in the UI</a:t>
            </a:r>
          </a:p>
          <a:p>
            <a:pPr algn="l" marL="629545" indent="-314772" lvl="1">
              <a:lnSpc>
                <a:spcPts val="6502"/>
              </a:lnSpc>
              <a:buFont typeface="Arial"/>
              <a:buChar char="•"/>
            </a:pPr>
            <a:r>
              <a:rPr lang="en-US" sz="29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Sound feedback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928851" y="6797328"/>
            <a:ext cx="4968713" cy="3310405"/>
          </a:xfrm>
          <a:custGeom>
            <a:avLst/>
            <a:gdLst/>
            <a:ahLst/>
            <a:cxnLst/>
            <a:rect r="r" b="b" t="t" l="l"/>
            <a:pathLst>
              <a:path h="3310405" w="4968713">
                <a:moveTo>
                  <a:pt x="0" y="0"/>
                </a:moveTo>
                <a:lnTo>
                  <a:pt x="4968713" y="0"/>
                </a:lnTo>
                <a:lnTo>
                  <a:pt x="4968713" y="3310405"/>
                </a:lnTo>
                <a:lnTo>
                  <a:pt x="0" y="33104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593922"/>
            <a:ext cx="1777359" cy="0"/>
          </a:xfrm>
          <a:prstGeom prst="line">
            <a:avLst/>
          </a:prstGeom>
          <a:ln cap="flat" w="76200">
            <a:solidFill>
              <a:srgbClr val="F4B5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-81027">
            <a:off x="13007154" y="6795567"/>
            <a:ext cx="2150989" cy="2150989"/>
          </a:xfrm>
          <a:custGeom>
            <a:avLst/>
            <a:gdLst/>
            <a:ahLst/>
            <a:cxnLst/>
            <a:rect r="r" b="b" t="t" l="l"/>
            <a:pathLst>
              <a:path h="2150989" w="2150989">
                <a:moveTo>
                  <a:pt x="0" y="0"/>
                </a:moveTo>
                <a:lnTo>
                  <a:pt x="2150989" y="0"/>
                </a:lnTo>
                <a:lnTo>
                  <a:pt x="2150989" y="2150989"/>
                </a:lnTo>
                <a:lnTo>
                  <a:pt x="0" y="2150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21055"/>
            <a:ext cx="7914907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600" spc="21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TOOLS USED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08686" y="9124474"/>
            <a:ext cx="305061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"/>
              </a:lnSpc>
              <a:spcBef>
                <a:spcPct val="0"/>
              </a:spcBef>
            </a:pPr>
            <a:r>
              <a:rPr lang="en-US" b="true" sz="2100" spc="-4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9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846324"/>
            <a:ext cx="10485954" cy="233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Software: Unity, Blender and FMOD</a:t>
            </a:r>
          </a:p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Hardware: Oculus Quest 3</a:t>
            </a:r>
          </a:p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Libraries: Meta Interaction SDK, FMOD Unity, DotTween</a:t>
            </a:r>
          </a:p>
          <a:p>
            <a:pPr algn="l">
              <a:lnSpc>
                <a:spcPts val="4708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304103" y="3988189"/>
            <a:ext cx="9652191" cy="823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9"/>
              </a:lnSpc>
            </a:pPr>
            <a:r>
              <a:rPr lang="en-US" sz="291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3D Models: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968895"/>
            <a:ext cx="10834805" cy="4696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Balloons, bow and arrow - Rita</a:t>
            </a:r>
          </a:p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Dog, frisbee, trees, bushes and stones - David</a:t>
            </a:r>
          </a:p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Button - Meta</a:t>
            </a:r>
          </a:p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Ferris Wheel and sheep - Poly by Google </a:t>
            </a:r>
          </a:p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Fence - </a:t>
            </a: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hlinkClick r:id="rId3" tooltip="https://poly.pizza/u/Quaternius"/>
              </a:rPr>
              <a:t>Quaternius</a:t>
            </a: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</a:t>
            </a: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ersons - J-Toastie</a:t>
            </a:r>
          </a:p>
          <a:p>
            <a:pPr algn="l" marL="564777" indent="-282388" lvl="1">
              <a:lnSpc>
                <a:spcPts val="4708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ther models - </a:t>
            </a: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hlinkClick r:id="rId4" tooltip="https://poly.pizza/u/sirkitree"/>
              </a:rPr>
              <a:t>sirkitree</a:t>
            </a:r>
          </a:p>
          <a:p>
            <a:pPr algn="l">
              <a:lnSpc>
                <a:spcPts val="4708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2546571" y="3697781"/>
            <a:ext cx="2791943" cy="1857911"/>
          </a:xfrm>
          <a:custGeom>
            <a:avLst/>
            <a:gdLst/>
            <a:ahLst/>
            <a:cxnLst/>
            <a:rect r="r" b="b" t="t" l="l"/>
            <a:pathLst>
              <a:path h="1857911" w="2791943">
                <a:moveTo>
                  <a:pt x="0" y="0"/>
                </a:moveTo>
                <a:lnTo>
                  <a:pt x="2791943" y="0"/>
                </a:lnTo>
                <a:lnTo>
                  <a:pt x="2791943" y="1857911"/>
                </a:lnTo>
                <a:lnTo>
                  <a:pt x="0" y="18579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458896" y="1184841"/>
            <a:ext cx="2967293" cy="1090480"/>
          </a:xfrm>
          <a:custGeom>
            <a:avLst/>
            <a:gdLst/>
            <a:ahLst/>
            <a:cxnLst/>
            <a:rect r="r" b="b" t="t" l="l"/>
            <a:pathLst>
              <a:path h="1090480" w="2967293">
                <a:moveTo>
                  <a:pt x="0" y="0"/>
                </a:moveTo>
                <a:lnTo>
                  <a:pt x="2967293" y="0"/>
                </a:lnTo>
                <a:lnTo>
                  <a:pt x="2967293" y="1090480"/>
                </a:lnTo>
                <a:lnTo>
                  <a:pt x="0" y="10904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DAG7gHUbaqU</dc:identifier>
  <dcterms:modified xsi:type="dcterms:W3CDTF">2011-08-01T06:04:30Z</dcterms:modified>
  <cp:revision>1</cp:revision>
  <dc:title>RVA Final</dc:title>
</cp:coreProperties>
</file>

<file path=docProps/thumbnail.jpeg>
</file>